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6" r:id="rId2"/>
    <p:sldId id="256" r:id="rId3"/>
    <p:sldId id="257" r:id="rId4"/>
    <p:sldId id="260" r:id="rId5"/>
    <p:sldId id="261" r:id="rId6"/>
    <p:sldId id="259" r:id="rId7"/>
    <p:sldId id="262" r:id="rId8"/>
    <p:sldId id="273" r:id="rId9"/>
    <p:sldId id="275" r:id="rId10"/>
    <p:sldId id="258" r:id="rId11"/>
    <p:sldId id="263" r:id="rId12"/>
    <p:sldId id="264" r:id="rId13"/>
    <p:sldId id="266" r:id="rId14"/>
    <p:sldId id="267" r:id="rId15"/>
    <p:sldId id="265" r:id="rId16"/>
    <p:sldId id="268" r:id="rId17"/>
    <p:sldId id="269" r:id="rId18"/>
    <p:sldId id="277" r:id="rId19"/>
    <p:sldId id="278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C224A-9776-4A57-81F6-218E251505CB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93353-5225-4377-9A7C-2B43BE3544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93353-5225-4377-9A7C-2B43BE35440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93353-5225-4377-9A7C-2B43BE35440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93353-5225-4377-9A7C-2B43BE35440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93353-5225-4377-9A7C-2B43BE35440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93353-5225-4377-9A7C-2B43BE35440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93353-5225-4377-9A7C-2B43BE35440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93353-5225-4377-9A7C-2B43BE35440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A0F8B-91D4-4DF7-A756-42025257482C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D920-F737-40E6-A8F9-924C1CF0C3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吹き出し 16"/>
          <p:cNvSpPr/>
          <p:nvPr/>
        </p:nvSpPr>
        <p:spPr>
          <a:xfrm>
            <a:off x="642910" y="4643446"/>
            <a:ext cx="7786742" cy="1428760"/>
          </a:xfrm>
          <a:prstGeom prst="wedgeRoundRectCallout">
            <a:avLst>
              <a:gd name="adj1" fmla="val 821"/>
              <a:gd name="adj2" fmla="val -108742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まばらなエラー</a:t>
            </a:r>
            <a:r>
              <a:rPr lang="ja-JP" alt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に弱い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14282" y="285728"/>
            <a:ext cx="8358246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688" y="285728"/>
            <a:ext cx="8286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が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、</a:t>
            </a:r>
            <a:r>
              <a:rPr kumimoji="1"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RS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符号には</a:t>
            </a:r>
            <a:r>
              <a:rPr kumimoji="1" lang="ja-JP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弱点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が</a:t>
            </a:r>
            <a:r>
              <a:rPr kumimoji="1"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…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1984709"/>
            <a:ext cx="74295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011001011010011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000232" y="2928934"/>
            <a:ext cx="285752" cy="1428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flipV="1">
            <a:off x="3428992" y="2928934"/>
            <a:ext cx="285752" cy="1428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357818" y="2928934"/>
            <a:ext cx="285752" cy="1428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286512" y="2928934"/>
            <a:ext cx="285752" cy="1428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071538" y="2928934"/>
            <a:ext cx="285752" cy="1428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786710" y="2928934"/>
            <a:ext cx="285752" cy="1428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14282" y="285728"/>
            <a:ext cx="8429684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42910" y="2000240"/>
            <a:ext cx="2571768" cy="1143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RS</a:t>
            </a:r>
            <a:r>
              <a:rPr kumimoji="1" lang="ja-JP" altLang="en-U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符号</a:t>
            </a:r>
            <a:endParaRPr kumimoji="1" lang="ja-JP" altLang="en-US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688" y="285728"/>
            <a:ext cx="83582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最強の符号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を作るには</a:t>
            </a:r>
            <a: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…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14348" y="5286388"/>
            <a:ext cx="5643602" cy="1143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弱点を補える符号</a:t>
            </a:r>
            <a:endParaRPr kumimoji="1" lang="ja-JP" altLang="en-US" sz="5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20" name="曲折矢印 19"/>
          <p:cNvSpPr/>
          <p:nvPr/>
        </p:nvSpPr>
        <p:spPr>
          <a:xfrm>
            <a:off x="2786050" y="3429000"/>
            <a:ext cx="1571636" cy="1571636"/>
          </a:xfrm>
          <a:prstGeom prst="ben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572264" y="5342295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って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？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714876" y="2214554"/>
            <a:ext cx="4143404" cy="2286016"/>
          </a:xfrm>
          <a:prstGeom prst="wedgeRoundRectCallout">
            <a:avLst>
              <a:gd name="adj1" fmla="val -79286"/>
              <a:gd name="adj2" fmla="val -3912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まばらなエラー</a:t>
            </a:r>
            <a:endParaRPr lang="en-US" altLang="ja-JP" sz="4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に弱い</a:t>
            </a:r>
            <a:r>
              <a:rPr lang="en-US" altLang="ja-JP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('A`)</a:t>
            </a:r>
            <a:endParaRPr kumimoji="1" lang="ja-JP" alt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14282" y="285728"/>
            <a:ext cx="5929354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688" y="285728"/>
            <a:ext cx="5857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その符号こそが</a:t>
            </a:r>
            <a: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…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00100" y="2428868"/>
            <a:ext cx="7358114" cy="2500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たたみ込み符号</a:t>
            </a:r>
            <a:endParaRPr kumimoji="1" lang="en-US" altLang="ja-JP" sz="8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  <a:p>
            <a:pPr algn="ctr"/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（</a:t>
            </a:r>
            <a:r>
              <a:rPr lang="en-US" altLang="ja-JP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convolutional</a:t>
            </a:r>
            <a:r>
              <a:rPr lang="en-US" altLang="ja-JP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  code</a:t>
            </a: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）</a:t>
            </a:r>
            <a:endParaRPr kumimoji="1" lang="ja-JP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14282" y="285728"/>
            <a:ext cx="5929354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688" y="285728"/>
            <a:ext cx="6000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コンビネーション！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2844" y="1857364"/>
            <a:ext cx="2786082" cy="10001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送信信号</a:t>
            </a:r>
            <a:endParaRPr kumimoji="1" lang="ja-JP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286512" y="5143512"/>
            <a:ext cx="2786082" cy="10001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受信</a:t>
            </a:r>
            <a:r>
              <a:rPr kumimoji="1"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信号</a:t>
            </a:r>
            <a:endParaRPr kumimoji="1" lang="ja-JP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214678" y="1857364"/>
            <a:ext cx="2786082" cy="10001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ＲＳ</a:t>
            </a:r>
            <a:r>
              <a:rPr kumimoji="1"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符号</a:t>
            </a:r>
            <a:endParaRPr kumimoji="1" lang="ja-JP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286512" y="1857364"/>
            <a:ext cx="2786082" cy="10001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たたみ込み符号</a:t>
            </a:r>
            <a:endParaRPr kumimoji="1" lang="ja-JP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14678" y="5143512"/>
            <a:ext cx="2786082" cy="10001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ＲＳ</a:t>
            </a:r>
            <a:r>
              <a:rPr kumimoji="1"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符号</a:t>
            </a:r>
            <a:endParaRPr kumimoji="1" lang="ja-JP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2844" y="5143512"/>
            <a:ext cx="2786082" cy="10001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たたみ込み符号</a:t>
            </a:r>
          </a:p>
        </p:txBody>
      </p:sp>
      <p:sp>
        <p:nvSpPr>
          <p:cNvPr id="14" name="右矢印 13"/>
          <p:cNvSpPr/>
          <p:nvPr/>
        </p:nvSpPr>
        <p:spPr>
          <a:xfrm>
            <a:off x="2857488" y="2214554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5929322" y="2214554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2857488" y="5500702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5857884" y="5500702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矢印 19"/>
          <p:cNvSpPr/>
          <p:nvPr/>
        </p:nvSpPr>
        <p:spPr>
          <a:xfrm rot="19648681">
            <a:off x="2329377" y="3831275"/>
            <a:ext cx="4556684" cy="427506"/>
          </a:xfrm>
          <a:prstGeom prst="leftArrow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43504" y="371475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伝送</a:t>
            </a:r>
            <a:endParaRPr kumimoji="1" lang="ja-JP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929058" y="271462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符号化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000892" y="2762904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符号化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71538" y="6120490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復号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14810" y="612049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rPr>
              <a:t>復号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14282" y="285728"/>
            <a:ext cx="8429684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688" y="285728"/>
            <a:ext cx="8429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こんなふうに使われている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71472" y="2071678"/>
            <a:ext cx="8215370" cy="4000528"/>
          </a:xfrm>
          <a:prstGeom prst="roundRect">
            <a:avLst>
              <a:gd name="adj" fmla="val 9640"/>
            </a:avLst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パイオニア計画</a:t>
            </a:r>
            <a:endParaRPr kumimoji="1" lang="en-US" altLang="ja-JP" sz="6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3200" dirty="0" smtClean="0">
                <a:latin typeface="HGP創英角ｺﾞｼｯｸUB" pitchFamily="50" charset="-128"/>
                <a:ea typeface="HGP創英角ｺﾞｼｯｸUB" pitchFamily="50" charset="-128"/>
              </a:rPr>
              <a:t>NASA</a:t>
            </a:r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による宇宙探査計画）</a:t>
            </a:r>
            <a:endParaRPr lang="en-US" altLang="ja-JP" sz="3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1" lang="en-US" altLang="ja-JP" sz="3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地上デジタル放送</a:t>
            </a:r>
            <a:endParaRPr lang="en-US" altLang="ja-JP" sz="6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ja-JP" altLang="en-US" sz="32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ﾃﾞｨｼﾞﾀﾙﾃﾚﾋﾞ</a:t>
            </a:r>
            <a:r>
              <a:rPr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ﾃﾞｽﾈ）</a:t>
            </a:r>
            <a:endParaRPr lang="en-US" altLang="ja-JP" sz="3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54" y="2928934"/>
            <a:ext cx="1428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929198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428596" y="3643314"/>
            <a:ext cx="1785918" cy="157163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kumimoji="1" lang="ja-JP" altLang="en-US" sz="7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-2428924" y="3643314"/>
            <a:ext cx="1785918" cy="157163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kumimoji="1" lang="ja-JP" altLang="en-US" sz="72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4282" y="285728"/>
            <a:ext cx="6929486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688" y="285728"/>
            <a:ext cx="69295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シフトレジスタの動作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直方体 6"/>
          <p:cNvSpPr/>
          <p:nvPr/>
        </p:nvSpPr>
        <p:spPr>
          <a:xfrm>
            <a:off x="2786050" y="3071810"/>
            <a:ext cx="3500462" cy="2357454"/>
          </a:xfrm>
          <a:prstGeom prst="cub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シフト</a:t>
            </a:r>
            <a:r>
              <a:rPr kumimoji="1"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1"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1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レジスタ</a:t>
            </a:r>
            <a:endParaRPr kumimoji="1" lang="ja-JP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3000372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次入力</a:t>
            </a:r>
            <a:endParaRPr lang="ja-JP" altLang="en-US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643702" y="3000372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出力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3623E-7 L 0.33976 0.0011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3623E-7 L 0.33976 0.0011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76 0.00115 L 0.65208 0.0011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3975 0.00116 L 0.7 0.00231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/>
      <p:bldP spid="10" grpId="1"/>
      <p:bldP spid="11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矢印コネクタ 7"/>
          <p:cNvCxnSpPr/>
          <p:nvPr/>
        </p:nvCxnSpPr>
        <p:spPr>
          <a:xfrm>
            <a:off x="928662" y="1785926"/>
            <a:ext cx="74295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928662" y="2927346"/>
            <a:ext cx="74295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2143108" y="3929066"/>
            <a:ext cx="164307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D</a:t>
            </a:r>
            <a:r>
              <a:rPr kumimoji="1" lang="ja-JP" altLang="en-US" sz="2400" dirty="0" smtClean="0"/>
              <a:t>１</a:t>
            </a:r>
            <a:endParaRPr kumimoji="1" lang="ja-JP" altLang="en-US" sz="2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5143504" y="3929066"/>
            <a:ext cx="164307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D</a:t>
            </a:r>
            <a:r>
              <a:rPr kumimoji="1" lang="ja-JP" altLang="en-US" sz="2800" dirty="0" smtClean="0"/>
              <a:t>０</a:t>
            </a:r>
            <a:endParaRPr kumimoji="1" lang="ja-JP" altLang="en-US" sz="2800" dirty="0"/>
          </a:p>
        </p:txBody>
      </p:sp>
      <p:sp>
        <p:nvSpPr>
          <p:cNvPr id="16" name="円/楕円 15"/>
          <p:cNvSpPr/>
          <p:nvPr/>
        </p:nvSpPr>
        <p:spPr>
          <a:xfrm>
            <a:off x="4143372" y="4000504"/>
            <a:ext cx="714380" cy="7858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16" idx="2"/>
            <a:endCxn id="16" idx="6"/>
          </p:cNvCxnSpPr>
          <p:nvPr/>
        </p:nvCxnSpPr>
        <p:spPr>
          <a:xfrm rot="10800000" flipH="1">
            <a:off x="4143372" y="4393413"/>
            <a:ext cx="7143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5400000">
            <a:off x="4135037" y="4366030"/>
            <a:ext cx="740575" cy="95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endCxn id="16" idx="0"/>
          </p:cNvCxnSpPr>
          <p:nvPr/>
        </p:nvCxnSpPr>
        <p:spPr>
          <a:xfrm rot="5400000">
            <a:off x="3393273" y="2893215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4786314" y="442913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3786182" y="435769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1714480" y="4429132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964381" y="3679033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6786578" y="435769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339525" y="1500174"/>
            <a:ext cx="630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200" dirty="0" smtClean="0"/>
              <a:t>m</a:t>
            </a:r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357158" y="2643182"/>
            <a:ext cx="630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200" dirty="0" smtClean="0"/>
              <a:t>m</a:t>
            </a:r>
            <a:r>
              <a:rPr lang="en-US" altLang="ja-JP" dirty="0" smtClean="0"/>
              <a:t>0</a:t>
            </a:r>
            <a:endParaRPr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8429652" y="1500174"/>
            <a:ext cx="474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200" dirty="0" smtClean="0"/>
              <a:t>c</a:t>
            </a:r>
            <a:r>
              <a:rPr lang="en-US" altLang="ja-JP" dirty="0" smtClean="0"/>
              <a:t>2</a:t>
            </a:r>
            <a:endParaRPr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8454908" y="2629911"/>
            <a:ext cx="474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200" dirty="0" smtClean="0"/>
              <a:t>c</a:t>
            </a:r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8429652" y="4000504"/>
            <a:ext cx="474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200" dirty="0" smtClean="0"/>
              <a:t>c</a:t>
            </a:r>
            <a:r>
              <a:rPr lang="en-US" altLang="ja-JP" dirty="0" smtClean="0"/>
              <a:t>0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7784">
            <a:off x="956037" y="-544153"/>
            <a:ext cx="8310604" cy="831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正方形/長方形 2"/>
          <p:cNvSpPr/>
          <p:nvPr/>
        </p:nvSpPr>
        <p:spPr>
          <a:xfrm>
            <a:off x="928662" y="2714620"/>
            <a:ext cx="7358114" cy="1143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2714620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まずは</a:t>
            </a:r>
            <a:r>
              <a:rPr kumimoji="1" lang="ja-JP" altLang="en-US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頭の</a:t>
            </a:r>
            <a:r>
              <a:rPr lang="ja-JP" altLang="en-US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体操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から！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線矢印コネクタ 32"/>
          <p:cNvCxnSpPr>
            <a:endCxn id="18" idx="2"/>
          </p:cNvCxnSpPr>
          <p:nvPr/>
        </p:nvCxnSpPr>
        <p:spPr>
          <a:xfrm rot="16200000" flipH="1">
            <a:off x="607191" y="1692040"/>
            <a:ext cx="300039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16" idx="2"/>
          </p:cNvCxnSpPr>
          <p:nvPr/>
        </p:nvCxnSpPr>
        <p:spPr>
          <a:xfrm>
            <a:off x="1285852" y="941941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endCxn id="22" idx="2"/>
          </p:cNvCxnSpPr>
          <p:nvPr/>
        </p:nvCxnSpPr>
        <p:spPr>
          <a:xfrm rot="16200000" flipH="1">
            <a:off x="2321704" y="1692040"/>
            <a:ext cx="3000395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3000364" y="94194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endCxn id="26" idx="2"/>
          </p:cNvCxnSpPr>
          <p:nvPr/>
        </p:nvCxnSpPr>
        <p:spPr>
          <a:xfrm rot="16200000" flipH="1">
            <a:off x="4036216" y="1692040"/>
            <a:ext cx="3000395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4714876" y="94194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endCxn id="30" idx="2"/>
          </p:cNvCxnSpPr>
          <p:nvPr/>
        </p:nvCxnSpPr>
        <p:spPr>
          <a:xfrm rot="16200000" flipH="1">
            <a:off x="5822165" y="1692040"/>
            <a:ext cx="300039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500826" y="941941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25" idx="2"/>
          </p:cNvCxnSpPr>
          <p:nvPr/>
        </p:nvCxnSpPr>
        <p:spPr>
          <a:xfrm rot="5400000" flipH="1" flipV="1">
            <a:off x="4001287" y="3227166"/>
            <a:ext cx="307025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4714876" y="5512385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endCxn id="29" idx="2"/>
          </p:cNvCxnSpPr>
          <p:nvPr/>
        </p:nvCxnSpPr>
        <p:spPr>
          <a:xfrm rot="5400000" flipH="1" flipV="1">
            <a:off x="5786443" y="3227957"/>
            <a:ext cx="3071836" cy="1500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6500825" y="5513973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5400000" flipH="1" flipV="1">
            <a:off x="3036083" y="2477858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3000364" y="3943925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rot="5400000" flipH="1" flipV="1">
            <a:off x="4750595" y="976072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714876" y="2442139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rot="5400000" flipH="1" flipV="1">
            <a:off x="6536545" y="977660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6500826" y="2443727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endCxn id="25" idx="2"/>
          </p:cNvCxnSpPr>
          <p:nvPr/>
        </p:nvCxnSpPr>
        <p:spPr>
          <a:xfrm rot="5400000" flipH="1" flipV="1">
            <a:off x="4786314" y="2513578"/>
            <a:ext cx="1571637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4786314" y="3943925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rot="5400000" flipH="1" flipV="1">
            <a:off x="6536545" y="2477858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6500826" y="3943925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>
          <a:xfrm>
            <a:off x="1142976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0</a:t>
            </a:r>
            <a:endParaRPr kumimoji="1" lang="ja-JP" altLang="en-US" sz="3600" b="1" dirty="0"/>
          </a:p>
        </p:txBody>
      </p:sp>
      <p:sp>
        <p:nvSpPr>
          <p:cNvPr id="13" name="円/楕円 12"/>
          <p:cNvSpPr/>
          <p:nvPr/>
        </p:nvSpPr>
        <p:spPr>
          <a:xfrm>
            <a:off x="1142976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142976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142976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2857488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17" name="円/楕円 16"/>
          <p:cNvSpPr/>
          <p:nvPr/>
        </p:nvSpPr>
        <p:spPr>
          <a:xfrm>
            <a:off x="2857488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600" b="1" dirty="0"/>
          </a:p>
        </p:txBody>
      </p:sp>
      <p:sp>
        <p:nvSpPr>
          <p:cNvPr id="18" name="円/楕円 17"/>
          <p:cNvSpPr/>
          <p:nvPr/>
        </p:nvSpPr>
        <p:spPr>
          <a:xfrm>
            <a:off x="2857488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0</a:t>
            </a:r>
            <a:endParaRPr kumimoji="1" lang="ja-JP" altLang="en-US" sz="3600" b="1" dirty="0"/>
          </a:p>
        </p:txBody>
      </p:sp>
      <p:sp>
        <p:nvSpPr>
          <p:cNvPr id="19" name="円/楕円 18"/>
          <p:cNvSpPr/>
          <p:nvPr/>
        </p:nvSpPr>
        <p:spPr>
          <a:xfrm>
            <a:off x="2857488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572000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b="1" dirty="0" smtClean="0"/>
              <a:t>1</a:t>
            </a:r>
            <a:endParaRPr lang="ja-JP" altLang="en-US" sz="3600" b="1" dirty="0" smtClean="0"/>
          </a:p>
        </p:txBody>
      </p:sp>
      <p:sp>
        <p:nvSpPr>
          <p:cNvPr id="21" name="円/楕円 20"/>
          <p:cNvSpPr/>
          <p:nvPr/>
        </p:nvSpPr>
        <p:spPr>
          <a:xfrm>
            <a:off x="4572000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0</a:t>
            </a:r>
            <a:endParaRPr kumimoji="1" lang="ja-JP" altLang="en-US" sz="3600" b="1" dirty="0"/>
          </a:p>
        </p:txBody>
      </p:sp>
      <p:sp>
        <p:nvSpPr>
          <p:cNvPr id="22" name="円/楕円 21"/>
          <p:cNvSpPr/>
          <p:nvPr/>
        </p:nvSpPr>
        <p:spPr>
          <a:xfrm>
            <a:off x="4572000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2</a:t>
            </a:r>
            <a:endParaRPr kumimoji="1" lang="ja-JP" altLang="en-US" sz="3600" b="1" dirty="0"/>
          </a:p>
        </p:txBody>
      </p:sp>
      <p:sp>
        <p:nvSpPr>
          <p:cNvPr id="23" name="円/楕円 22"/>
          <p:cNvSpPr/>
          <p:nvPr/>
        </p:nvSpPr>
        <p:spPr>
          <a:xfrm>
            <a:off x="4572000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24" name="円/楕円 23"/>
          <p:cNvSpPr/>
          <p:nvPr/>
        </p:nvSpPr>
        <p:spPr>
          <a:xfrm>
            <a:off x="6286512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25" name="円/楕円 24"/>
          <p:cNvSpPr/>
          <p:nvPr/>
        </p:nvSpPr>
        <p:spPr>
          <a:xfrm>
            <a:off x="6286512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2</a:t>
            </a:r>
            <a:endParaRPr kumimoji="1" lang="ja-JP" altLang="en-US" sz="3600" b="1" dirty="0"/>
          </a:p>
        </p:txBody>
      </p:sp>
      <p:sp>
        <p:nvSpPr>
          <p:cNvPr id="26" name="円/楕円 25"/>
          <p:cNvSpPr/>
          <p:nvPr/>
        </p:nvSpPr>
        <p:spPr>
          <a:xfrm>
            <a:off x="6286512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0</a:t>
            </a:r>
            <a:endParaRPr kumimoji="1" lang="ja-JP" altLang="en-US" sz="3600" b="1" dirty="0"/>
          </a:p>
        </p:txBody>
      </p:sp>
      <p:sp>
        <p:nvSpPr>
          <p:cNvPr id="27" name="円/楕円 26"/>
          <p:cNvSpPr/>
          <p:nvPr/>
        </p:nvSpPr>
        <p:spPr>
          <a:xfrm>
            <a:off x="6286512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28" name="円/楕円 27"/>
          <p:cNvSpPr/>
          <p:nvPr/>
        </p:nvSpPr>
        <p:spPr>
          <a:xfrm>
            <a:off x="8072462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2</a:t>
            </a:r>
            <a:endParaRPr kumimoji="1" lang="ja-JP" altLang="en-US" sz="3600" b="1" dirty="0"/>
          </a:p>
        </p:txBody>
      </p:sp>
      <p:sp>
        <p:nvSpPr>
          <p:cNvPr id="29" name="円/楕円 28"/>
          <p:cNvSpPr/>
          <p:nvPr/>
        </p:nvSpPr>
        <p:spPr>
          <a:xfrm>
            <a:off x="8072462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30" name="円/楕円 29"/>
          <p:cNvSpPr/>
          <p:nvPr/>
        </p:nvSpPr>
        <p:spPr>
          <a:xfrm>
            <a:off x="8072462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2</a:t>
            </a:r>
            <a:endParaRPr kumimoji="1" lang="ja-JP" altLang="en-US" sz="3600" b="1" dirty="0"/>
          </a:p>
        </p:txBody>
      </p:sp>
      <p:sp>
        <p:nvSpPr>
          <p:cNvPr id="31" name="円/楕円 30"/>
          <p:cNvSpPr/>
          <p:nvPr/>
        </p:nvSpPr>
        <p:spPr>
          <a:xfrm>
            <a:off x="8072462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78" name="正方形/長方形 77"/>
          <p:cNvSpPr/>
          <p:nvPr/>
        </p:nvSpPr>
        <p:spPr>
          <a:xfrm>
            <a:off x="1071538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2714612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429124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6215074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8001024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 flipV="1">
            <a:off x="1643042" y="6085477"/>
            <a:ext cx="1214446" cy="1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flipV="1">
            <a:off x="3286116" y="6085476"/>
            <a:ext cx="1214446" cy="1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V="1">
            <a:off x="5072066" y="6085477"/>
            <a:ext cx="1214446" cy="1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flipV="1">
            <a:off x="6858016" y="6085477"/>
            <a:ext cx="1214446" cy="1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1785918" y="5958954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3428992" y="5942601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5214942" y="5942601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7000892" y="5958954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1928794" y="357166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2000232" y="2084949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571868" y="37043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500430" y="1584883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3286116" y="4572008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3214678" y="2942205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5286380" y="37043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5572132" y="129913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5357818" y="201351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4929190" y="237070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4857752" y="3143248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5572132" y="4442403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5286380" y="379946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5000628" y="501390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6929454" y="441875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6715140" y="108481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7286644" y="1428736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6643702" y="2299263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572264" y="3156519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7500958" y="4585279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7143768" y="3656585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6929454" y="501390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357158" y="2029888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357158" y="513313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357158" y="3513709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357158" y="5085345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785786" y="500042"/>
            <a:ext cx="1143008" cy="578647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785786" y="500042"/>
            <a:ext cx="2928958" cy="578647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右矢印 132"/>
          <p:cNvSpPr/>
          <p:nvPr/>
        </p:nvSpPr>
        <p:spPr>
          <a:xfrm>
            <a:off x="1571604" y="785794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右矢印 133"/>
          <p:cNvSpPr/>
          <p:nvPr/>
        </p:nvSpPr>
        <p:spPr>
          <a:xfrm rot="3800064">
            <a:off x="572135" y="2376498"/>
            <a:ext cx="3112093" cy="322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785786" y="500042"/>
            <a:ext cx="4643470" cy="578647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右矢印 135"/>
          <p:cNvSpPr/>
          <p:nvPr/>
        </p:nvSpPr>
        <p:spPr>
          <a:xfrm>
            <a:off x="3286116" y="785794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右矢印 136"/>
          <p:cNvSpPr/>
          <p:nvPr/>
        </p:nvSpPr>
        <p:spPr>
          <a:xfrm rot="3800064">
            <a:off x="2286647" y="2376498"/>
            <a:ext cx="3112093" cy="322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右矢印 137"/>
          <p:cNvSpPr/>
          <p:nvPr/>
        </p:nvSpPr>
        <p:spPr>
          <a:xfrm rot="18882005">
            <a:off x="2988945" y="2981518"/>
            <a:ext cx="1891239" cy="32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右矢印 138"/>
          <p:cNvSpPr/>
          <p:nvPr/>
        </p:nvSpPr>
        <p:spPr>
          <a:xfrm rot="2645747">
            <a:off x="2912049" y="4627683"/>
            <a:ext cx="1962581" cy="335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/>
          <p:cNvSpPr/>
          <p:nvPr/>
        </p:nvSpPr>
        <p:spPr>
          <a:xfrm>
            <a:off x="785786" y="500042"/>
            <a:ext cx="6357982" cy="578647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右矢印 141"/>
          <p:cNvSpPr/>
          <p:nvPr/>
        </p:nvSpPr>
        <p:spPr>
          <a:xfrm rot="18882005">
            <a:off x="4703457" y="1481320"/>
            <a:ext cx="1891239" cy="32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右矢印 142"/>
          <p:cNvSpPr/>
          <p:nvPr/>
        </p:nvSpPr>
        <p:spPr>
          <a:xfrm rot="2645747">
            <a:off x="4626559" y="3135845"/>
            <a:ext cx="1962581" cy="335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右矢印 143"/>
          <p:cNvSpPr/>
          <p:nvPr/>
        </p:nvSpPr>
        <p:spPr>
          <a:xfrm rot="17620896">
            <a:off x="4001348" y="3713478"/>
            <a:ext cx="3213006" cy="384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145" name="右矢印 144"/>
          <p:cNvSpPr/>
          <p:nvPr/>
        </p:nvSpPr>
        <p:spPr>
          <a:xfrm>
            <a:off x="5072066" y="5357826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785786" y="500042"/>
            <a:ext cx="7929618" cy="578647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右矢印 124"/>
          <p:cNvSpPr/>
          <p:nvPr/>
        </p:nvSpPr>
        <p:spPr>
          <a:xfrm>
            <a:off x="6715140" y="785794"/>
            <a:ext cx="142876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右矢印 130"/>
          <p:cNvSpPr/>
          <p:nvPr/>
        </p:nvSpPr>
        <p:spPr>
          <a:xfrm rot="18882005">
            <a:off x="6380360" y="3027021"/>
            <a:ext cx="2010863" cy="303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右矢印 140"/>
          <p:cNvSpPr/>
          <p:nvPr/>
        </p:nvSpPr>
        <p:spPr>
          <a:xfrm rot="2645747">
            <a:off x="6412511" y="3064407"/>
            <a:ext cx="1962581" cy="335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右矢印 147"/>
          <p:cNvSpPr/>
          <p:nvPr/>
        </p:nvSpPr>
        <p:spPr>
          <a:xfrm>
            <a:off x="6715140" y="5357826"/>
            <a:ext cx="142876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xit" presetSubtype="3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8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0" grpId="1" animBg="1"/>
      <p:bldP spid="132" grpId="0" animBg="1"/>
      <p:bldP spid="132" grpId="1" animBg="1"/>
      <p:bldP spid="133" grpId="0" animBg="1"/>
      <p:bldP spid="134" grpId="0" animBg="1"/>
      <p:bldP spid="135" grpId="2" animBg="1"/>
      <p:bldP spid="135" grpId="3" animBg="1"/>
      <p:bldP spid="136" grpId="0" animBg="1"/>
      <p:bldP spid="137" grpId="0" animBg="1"/>
      <p:bldP spid="138" grpId="0" animBg="1"/>
      <p:bldP spid="139" grpId="0" animBg="1"/>
      <p:bldP spid="140" grpId="0" animBg="1"/>
      <p:bldP spid="140" grpId="1" animBg="1"/>
      <p:bldP spid="142" grpId="0" animBg="1"/>
      <p:bldP spid="143" grpId="0" animBg="1"/>
      <p:bldP spid="144" grpId="0" animBg="1"/>
      <p:bldP spid="145" grpId="0" animBg="1"/>
      <p:bldP spid="146" grpId="0" animBg="1"/>
      <p:bldP spid="125" grpId="0" animBg="1"/>
      <p:bldP spid="131" grpId="0" animBg="1"/>
      <p:bldP spid="141" grpId="0" animBg="1"/>
      <p:bldP spid="1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線矢印コネクタ 32"/>
          <p:cNvCxnSpPr>
            <a:endCxn id="18" idx="2"/>
          </p:cNvCxnSpPr>
          <p:nvPr/>
        </p:nvCxnSpPr>
        <p:spPr>
          <a:xfrm rot="16200000" flipH="1">
            <a:off x="607191" y="1692040"/>
            <a:ext cx="300039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16" idx="2"/>
          </p:cNvCxnSpPr>
          <p:nvPr/>
        </p:nvCxnSpPr>
        <p:spPr>
          <a:xfrm>
            <a:off x="1285852" y="941941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endCxn id="22" idx="2"/>
          </p:cNvCxnSpPr>
          <p:nvPr/>
        </p:nvCxnSpPr>
        <p:spPr>
          <a:xfrm rot="16200000" flipH="1">
            <a:off x="2321704" y="1692040"/>
            <a:ext cx="3000395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3000364" y="94194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endCxn id="26" idx="2"/>
          </p:cNvCxnSpPr>
          <p:nvPr/>
        </p:nvCxnSpPr>
        <p:spPr>
          <a:xfrm rot="16200000" flipH="1">
            <a:off x="4036216" y="1692040"/>
            <a:ext cx="3000395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4714876" y="94194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endCxn id="30" idx="2"/>
          </p:cNvCxnSpPr>
          <p:nvPr/>
        </p:nvCxnSpPr>
        <p:spPr>
          <a:xfrm rot="16200000" flipH="1">
            <a:off x="5822165" y="1692040"/>
            <a:ext cx="300039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500826" y="941941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25" idx="2"/>
          </p:cNvCxnSpPr>
          <p:nvPr/>
        </p:nvCxnSpPr>
        <p:spPr>
          <a:xfrm rot="5400000" flipH="1" flipV="1">
            <a:off x="4001287" y="3227166"/>
            <a:ext cx="307025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4714876" y="5512385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endCxn id="29" idx="2"/>
          </p:cNvCxnSpPr>
          <p:nvPr/>
        </p:nvCxnSpPr>
        <p:spPr>
          <a:xfrm rot="5400000" flipH="1" flipV="1">
            <a:off x="5786443" y="3227957"/>
            <a:ext cx="3071836" cy="1500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6500825" y="5513973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5400000" flipH="1" flipV="1">
            <a:off x="3036083" y="2477858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3000364" y="3943925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rot="5400000" flipH="1" flipV="1">
            <a:off x="4750595" y="976072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714876" y="2442139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rot="5400000" flipH="1" flipV="1">
            <a:off x="6536545" y="977660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6500826" y="2443727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endCxn id="25" idx="2"/>
          </p:cNvCxnSpPr>
          <p:nvPr/>
        </p:nvCxnSpPr>
        <p:spPr>
          <a:xfrm rot="5400000" flipH="1" flipV="1">
            <a:off x="4786314" y="2513578"/>
            <a:ext cx="1571637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4786314" y="3943925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rot="5400000" flipH="1" flipV="1">
            <a:off x="6536545" y="2477858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6500826" y="3943925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>
          <a:xfrm>
            <a:off x="1142976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0</a:t>
            </a:r>
            <a:endParaRPr kumimoji="1" lang="ja-JP" altLang="en-US" sz="3600" b="1" dirty="0"/>
          </a:p>
        </p:txBody>
      </p:sp>
      <p:sp>
        <p:nvSpPr>
          <p:cNvPr id="13" name="円/楕円 12"/>
          <p:cNvSpPr/>
          <p:nvPr/>
        </p:nvSpPr>
        <p:spPr>
          <a:xfrm>
            <a:off x="1142976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142976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142976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2857488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17" name="円/楕円 16"/>
          <p:cNvSpPr/>
          <p:nvPr/>
        </p:nvSpPr>
        <p:spPr>
          <a:xfrm>
            <a:off x="2857488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600" b="1" dirty="0"/>
          </a:p>
        </p:txBody>
      </p:sp>
      <p:sp>
        <p:nvSpPr>
          <p:cNvPr id="18" name="円/楕円 17"/>
          <p:cNvSpPr/>
          <p:nvPr/>
        </p:nvSpPr>
        <p:spPr>
          <a:xfrm>
            <a:off x="2857488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0</a:t>
            </a:r>
            <a:endParaRPr kumimoji="1" lang="ja-JP" altLang="en-US" sz="3600" b="1" dirty="0"/>
          </a:p>
        </p:txBody>
      </p:sp>
      <p:sp>
        <p:nvSpPr>
          <p:cNvPr id="19" name="円/楕円 18"/>
          <p:cNvSpPr/>
          <p:nvPr/>
        </p:nvSpPr>
        <p:spPr>
          <a:xfrm>
            <a:off x="2857488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572000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b="1" dirty="0" smtClean="0"/>
              <a:t>1</a:t>
            </a:r>
            <a:endParaRPr lang="ja-JP" altLang="en-US" sz="3600" b="1" dirty="0" smtClean="0"/>
          </a:p>
        </p:txBody>
      </p:sp>
      <p:sp>
        <p:nvSpPr>
          <p:cNvPr id="21" name="円/楕円 20"/>
          <p:cNvSpPr/>
          <p:nvPr/>
        </p:nvSpPr>
        <p:spPr>
          <a:xfrm>
            <a:off x="4572000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0</a:t>
            </a:r>
            <a:endParaRPr kumimoji="1" lang="ja-JP" altLang="en-US" sz="3600" b="1" dirty="0"/>
          </a:p>
        </p:txBody>
      </p:sp>
      <p:sp>
        <p:nvSpPr>
          <p:cNvPr id="22" name="円/楕円 21"/>
          <p:cNvSpPr/>
          <p:nvPr/>
        </p:nvSpPr>
        <p:spPr>
          <a:xfrm>
            <a:off x="4572000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2</a:t>
            </a:r>
            <a:endParaRPr kumimoji="1" lang="ja-JP" altLang="en-US" sz="3600" b="1" dirty="0"/>
          </a:p>
        </p:txBody>
      </p:sp>
      <p:sp>
        <p:nvSpPr>
          <p:cNvPr id="23" name="円/楕円 22"/>
          <p:cNvSpPr/>
          <p:nvPr/>
        </p:nvSpPr>
        <p:spPr>
          <a:xfrm>
            <a:off x="4572000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24" name="円/楕円 23"/>
          <p:cNvSpPr/>
          <p:nvPr/>
        </p:nvSpPr>
        <p:spPr>
          <a:xfrm>
            <a:off x="6286512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25" name="円/楕円 24"/>
          <p:cNvSpPr/>
          <p:nvPr/>
        </p:nvSpPr>
        <p:spPr>
          <a:xfrm>
            <a:off x="6286512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2</a:t>
            </a:r>
            <a:endParaRPr kumimoji="1" lang="ja-JP" altLang="en-US" sz="3600" b="1" dirty="0"/>
          </a:p>
        </p:txBody>
      </p:sp>
      <p:sp>
        <p:nvSpPr>
          <p:cNvPr id="26" name="円/楕円 25"/>
          <p:cNvSpPr/>
          <p:nvPr/>
        </p:nvSpPr>
        <p:spPr>
          <a:xfrm>
            <a:off x="6286512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0</a:t>
            </a:r>
            <a:endParaRPr kumimoji="1" lang="ja-JP" altLang="en-US" sz="3600" b="1" dirty="0"/>
          </a:p>
        </p:txBody>
      </p:sp>
      <p:sp>
        <p:nvSpPr>
          <p:cNvPr id="27" name="円/楕円 26"/>
          <p:cNvSpPr/>
          <p:nvPr/>
        </p:nvSpPr>
        <p:spPr>
          <a:xfrm>
            <a:off x="6286512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28" name="円/楕円 27"/>
          <p:cNvSpPr/>
          <p:nvPr/>
        </p:nvSpPr>
        <p:spPr>
          <a:xfrm>
            <a:off x="8072462" y="727627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2</a:t>
            </a:r>
            <a:endParaRPr kumimoji="1" lang="ja-JP" altLang="en-US" sz="3600" b="1" dirty="0"/>
          </a:p>
        </p:txBody>
      </p:sp>
      <p:sp>
        <p:nvSpPr>
          <p:cNvPr id="29" name="円/楕円 28"/>
          <p:cNvSpPr/>
          <p:nvPr/>
        </p:nvSpPr>
        <p:spPr>
          <a:xfrm>
            <a:off x="8072462" y="2227825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30" name="円/楕円 29"/>
          <p:cNvSpPr/>
          <p:nvPr/>
        </p:nvSpPr>
        <p:spPr>
          <a:xfrm>
            <a:off x="8072462" y="3728023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2</a:t>
            </a:r>
            <a:endParaRPr kumimoji="1" lang="ja-JP" altLang="en-US" sz="3600" b="1" dirty="0"/>
          </a:p>
        </p:txBody>
      </p:sp>
      <p:sp>
        <p:nvSpPr>
          <p:cNvPr id="31" name="円/楕円 30"/>
          <p:cNvSpPr/>
          <p:nvPr/>
        </p:nvSpPr>
        <p:spPr>
          <a:xfrm>
            <a:off x="8072462" y="529965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1</a:t>
            </a:r>
            <a:endParaRPr kumimoji="1" lang="ja-JP" altLang="en-US" sz="3600" b="1" dirty="0"/>
          </a:p>
        </p:txBody>
      </p:sp>
      <p:sp>
        <p:nvSpPr>
          <p:cNvPr id="78" name="正方形/長方形 77"/>
          <p:cNvSpPr/>
          <p:nvPr/>
        </p:nvSpPr>
        <p:spPr>
          <a:xfrm>
            <a:off x="1071538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2714612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429124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6215074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8001024" y="5656849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 flipV="1">
            <a:off x="1643042" y="6085477"/>
            <a:ext cx="1214446" cy="1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flipV="1">
            <a:off x="3286116" y="6085476"/>
            <a:ext cx="1214446" cy="1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V="1">
            <a:off x="5072066" y="6085477"/>
            <a:ext cx="1214446" cy="1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flipV="1">
            <a:off x="6858016" y="6085477"/>
            <a:ext cx="1214446" cy="1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1785918" y="5958954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3428992" y="5942601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5214942" y="5942601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7000892" y="5958954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1928794" y="357166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2000232" y="2084949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571868" y="37043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500430" y="1584883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3286116" y="4572008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3214678" y="2942205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5286380" y="37043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5572132" y="129913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5357818" y="201351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4929190" y="237070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4857752" y="3143248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5572132" y="4442403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5286380" y="3799461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5000628" y="501390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6929454" y="441875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6715140" y="108481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7286644" y="1428736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6643702" y="2299263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572264" y="3156519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7500958" y="4585279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7143768" y="3656585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6929454" y="5013907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357158" y="2029888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357158" y="513313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357158" y="3513709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ja-JP" alt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357158" y="5085345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33" name="右矢印 132"/>
          <p:cNvSpPr/>
          <p:nvPr/>
        </p:nvSpPr>
        <p:spPr>
          <a:xfrm>
            <a:off x="1571604" y="785794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右矢印 133"/>
          <p:cNvSpPr/>
          <p:nvPr/>
        </p:nvSpPr>
        <p:spPr>
          <a:xfrm rot="3800064">
            <a:off x="572135" y="2376498"/>
            <a:ext cx="3112093" cy="322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右矢印 135"/>
          <p:cNvSpPr/>
          <p:nvPr/>
        </p:nvSpPr>
        <p:spPr>
          <a:xfrm>
            <a:off x="3286116" y="785794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右矢印 136"/>
          <p:cNvSpPr/>
          <p:nvPr/>
        </p:nvSpPr>
        <p:spPr>
          <a:xfrm rot="3800064">
            <a:off x="2286647" y="2376498"/>
            <a:ext cx="3112093" cy="322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右矢印 137"/>
          <p:cNvSpPr/>
          <p:nvPr/>
        </p:nvSpPr>
        <p:spPr>
          <a:xfrm rot="18882005">
            <a:off x="2988945" y="2981518"/>
            <a:ext cx="1891239" cy="32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右矢印 138"/>
          <p:cNvSpPr/>
          <p:nvPr/>
        </p:nvSpPr>
        <p:spPr>
          <a:xfrm rot="2645747">
            <a:off x="2912049" y="4627683"/>
            <a:ext cx="1962581" cy="335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右矢印 141"/>
          <p:cNvSpPr/>
          <p:nvPr/>
        </p:nvSpPr>
        <p:spPr>
          <a:xfrm rot="18882005">
            <a:off x="4703457" y="1481320"/>
            <a:ext cx="1891239" cy="32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右矢印 142"/>
          <p:cNvSpPr/>
          <p:nvPr/>
        </p:nvSpPr>
        <p:spPr>
          <a:xfrm rot="2645747">
            <a:off x="4626559" y="3135845"/>
            <a:ext cx="1962581" cy="335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右矢印 143"/>
          <p:cNvSpPr/>
          <p:nvPr/>
        </p:nvSpPr>
        <p:spPr>
          <a:xfrm rot="17620896">
            <a:off x="4001348" y="3713478"/>
            <a:ext cx="3213006" cy="384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145" name="右矢印 144"/>
          <p:cNvSpPr/>
          <p:nvPr/>
        </p:nvSpPr>
        <p:spPr>
          <a:xfrm>
            <a:off x="5072066" y="5357826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右矢印 124"/>
          <p:cNvSpPr/>
          <p:nvPr/>
        </p:nvSpPr>
        <p:spPr>
          <a:xfrm>
            <a:off x="6715140" y="785794"/>
            <a:ext cx="142876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右矢印 130"/>
          <p:cNvSpPr/>
          <p:nvPr/>
        </p:nvSpPr>
        <p:spPr>
          <a:xfrm rot="18882005">
            <a:off x="6380360" y="3027021"/>
            <a:ext cx="2010863" cy="303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右矢印 140"/>
          <p:cNvSpPr/>
          <p:nvPr/>
        </p:nvSpPr>
        <p:spPr>
          <a:xfrm rot="2645747">
            <a:off x="6412511" y="3064407"/>
            <a:ext cx="1962581" cy="335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右矢印 147"/>
          <p:cNvSpPr/>
          <p:nvPr/>
        </p:nvSpPr>
        <p:spPr>
          <a:xfrm>
            <a:off x="6715140" y="5357826"/>
            <a:ext cx="142876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レーム 146"/>
          <p:cNvSpPr/>
          <p:nvPr/>
        </p:nvSpPr>
        <p:spPr>
          <a:xfrm>
            <a:off x="7929586" y="2071678"/>
            <a:ext cx="714380" cy="714380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0" name="下矢印 149"/>
          <p:cNvSpPr/>
          <p:nvPr/>
        </p:nvSpPr>
        <p:spPr>
          <a:xfrm rot="1200000">
            <a:off x="8443024" y="1658426"/>
            <a:ext cx="428596" cy="57150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下矢印 150"/>
          <p:cNvSpPr/>
          <p:nvPr/>
        </p:nvSpPr>
        <p:spPr>
          <a:xfrm rot="1200000">
            <a:off x="8371586" y="4730260"/>
            <a:ext cx="428596" cy="57150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正方形/長方形 151"/>
          <p:cNvSpPr/>
          <p:nvPr/>
        </p:nvSpPr>
        <p:spPr>
          <a:xfrm>
            <a:off x="2000232" y="1714488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</a:t>
            </a:r>
            <a:endParaRPr lang="ja-JP" altLang="en-US" sz="4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3071802" y="2571744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endParaRPr lang="ja-JP" altLang="en-US" sz="4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5143504" y="2285992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ja-JP" altLang="en-US" sz="4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6929454" y="2285992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</a:t>
            </a:r>
            <a:endParaRPr lang="ja-JP" altLang="en-US" sz="4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1"/>
      <p:bldP spid="104" grpId="1"/>
      <p:bldP spid="105" grpId="1"/>
      <p:bldP spid="106" grpId="1"/>
      <p:bldP spid="107" grpId="1"/>
      <p:bldP spid="108" grpId="1"/>
      <p:bldP spid="109" grpId="1"/>
      <p:bldP spid="110" grpId="1"/>
      <p:bldP spid="111" grpId="1"/>
      <p:bldP spid="112" grpId="1"/>
      <p:bldP spid="113" grpId="1"/>
      <p:bldP spid="113" grpId="2"/>
      <p:bldP spid="114" grpId="1"/>
      <p:bldP spid="115" grpId="0"/>
      <p:bldP spid="116" grpId="1"/>
      <p:bldP spid="117" grpId="1"/>
      <p:bldP spid="118" grpId="1"/>
      <p:bldP spid="119" grpId="1"/>
      <p:bldP spid="120" grpId="1"/>
      <p:bldP spid="121" grpId="1"/>
      <p:bldP spid="122" grpId="0"/>
      <p:bldP spid="123" grpId="1"/>
      <p:bldP spid="124" grpId="1"/>
      <p:bldP spid="133" grpId="0" animBg="1"/>
      <p:bldP spid="136" grpId="0" animBg="1"/>
      <p:bldP spid="137" grpId="0" animBg="1"/>
      <p:bldP spid="139" grpId="0" animBg="1"/>
      <p:bldP spid="142" grpId="0" animBg="1"/>
      <p:bldP spid="144" grpId="0" animBg="1"/>
      <p:bldP spid="145" grpId="0" animBg="1"/>
      <p:bldP spid="125" grpId="0" animBg="1"/>
      <p:bldP spid="141" grpId="0" animBg="1"/>
      <p:bldP spid="148" grpId="0" animBg="1"/>
      <p:bldP spid="147" grpId="0" animBg="1"/>
      <p:bldP spid="150" grpId="0" animBg="1"/>
      <p:bldP spid="150" grpId="1" animBg="1"/>
      <p:bldP spid="151" grpId="0" animBg="1"/>
      <p:bldP spid="151" grpId="1" animBg="1"/>
      <p:bldP spid="152" grpId="0"/>
      <p:bldP spid="154" grpId="0"/>
      <p:bldP spid="155" grpId="0"/>
      <p:bldP spid="1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14282" y="285728"/>
            <a:ext cx="4000528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688" y="285728"/>
            <a:ext cx="4071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復号完了！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00166" y="1716464"/>
            <a:ext cx="692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01001010</a:t>
            </a:r>
            <a:endParaRPr kumimoji="1"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3929058" y="3573852"/>
            <a:ext cx="1571636" cy="107157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00166" y="4716860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010010</a:t>
            </a:r>
            <a:r>
              <a:rPr kumimoji="1" lang="en-US" altLang="ja-JP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0</a:t>
            </a:r>
            <a:r>
              <a:rPr kumimoji="1" lang="en-US" altLang="ja-JP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0</a:t>
            </a:r>
            <a:endParaRPr kumimoji="1" lang="ja-JP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吹き出し 14"/>
          <p:cNvSpPr/>
          <p:nvPr/>
        </p:nvSpPr>
        <p:spPr>
          <a:xfrm>
            <a:off x="857224" y="5000636"/>
            <a:ext cx="7786742" cy="1428760"/>
          </a:xfrm>
          <a:prstGeom prst="wedgeRoundRectCallout">
            <a:avLst>
              <a:gd name="adj1" fmla="val 1773"/>
              <a:gd name="adj2" fmla="val -79337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RS</a:t>
            </a:r>
            <a:r>
              <a:rPr lang="ja-JP" altLang="en-US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符号では </a:t>
            </a:r>
            <a:r>
              <a:rPr lang="en-US" altLang="ja-JP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r</a:t>
            </a:r>
            <a:r>
              <a:rPr lang="en-US" altLang="ja-JP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en-US" altLang="ja-JP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=0</a:t>
            </a:r>
            <a:r>
              <a:rPr lang="en-US" altLang="ja-JP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 !!</a:t>
            </a:r>
            <a:endParaRPr lang="ja-JP" altLang="en-US" sz="6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500066" y="1928802"/>
            <a:ext cx="8215338" cy="2214578"/>
          </a:xfrm>
          <a:prstGeom prst="round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42876" y="285728"/>
            <a:ext cx="7215206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4282" y="285728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RS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符号の生成多項式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2781" y="2428868"/>
            <a:ext cx="2673401" cy="103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1990728"/>
            <a:ext cx="4268612" cy="208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500066" y="1857364"/>
            <a:ext cx="8215338" cy="4429156"/>
          </a:xfrm>
          <a:prstGeom prst="round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14314" y="285728"/>
            <a:ext cx="5072066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285728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RS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符号の特徴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28728" y="1928802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符号長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0166" y="4000504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符号ビット長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912448"/>
            <a:ext cx="3643339" cy="873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5143512"/>
            <a:ext cx="46434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500066" y="1857364"/>
            <a:ext cx="8215338" cy="4429156"/>
          </a:xfrm>
          <a:prstGeom prst="round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14314" y="285728"/>
            <a:ext cx="5072066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285728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RS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符号の特徴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28728" y="1928802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情報語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長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0166" y="4000504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情報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ビット長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065369"/>
            <a:ext cx="5357850" cy="86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5210829"/>
            <a:ext cx="6286544" cy="86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571472" y="1857364"/>
            <a:ext cx="8215370" cy="2428892"/>
          </a:xfrm>
          <a:prstGeom prst="roundRect">
            <a:avLst>
              <a:gd name="adj" fmla="val 9640"/>
            </a:avLst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857224" y="5000636"/>
            <a:ext cx="7786742" cy="1428760"/>
          </a:xfrm>
          <a:prstGeom prst="wedgeRoundRectCallout">
            <a:avLst>
              <a:gd name="adj1" fmla="val 1773"/>
              <a:gd name="adj2" fmla="val -79337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まずは </a:t>
            </a:r>
            <a:r>
              <a:rPr lang="en-US" altLang="ja-JP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r</a:t>
            </a:r>
            <a:r>
              <a:rPr lang="en-US" altLang="ja-JP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en-US" altLang="ja-JP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=1</a:t>
            </a:r>
            <a:r>
              <a:rPr lang="ja-JP" altLang="en-US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で求める</a:t>
            </a:r>
          </a:p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214314" y="285728"/>
            <a:ext cx="7786710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285728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BCH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符号の生成多項式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2781" y="2428868"/>
            <a:ext cx="2673401" cy="103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1990728"/>
            <a:ext cx="4268612" cy="208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14314" y="285728"/>
            <a:ext cx="7786710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285728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BCH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符号の生成多項式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85752" y="2285992"/>
            <a:ext cx="8715404" cy="1285884"/>
          </a:xfrm>
          <a:prstGeom prst="round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500306"/>
            <a:ext cx="8429684" cy="80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正方形/長方形 14"/>
          <p:cNvSpPr/>
          <p:nvPr/>
        </p:nvSpPr>
        <p:spPr>
          <a:xfrm>
            <a:off x="5500694" y="2571744"/>
            <a:ext cx="3143272" cy="64294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吹き出し 23"/>
          <p:cNvSpPr/>
          <p:nvPr/>
        </p:nvSpPr>
        <p:spPr>
          <a:xfrm>
            <a:off x="642910" y="4643446"/>
            <a:ext cx="7786742" cy="1428760"/>
          </a:xfrm>
          <a:prstGeom prst="wedgeRoundRectCallout">
            <a:avLst>
              <a:gd name="adj1" fmla="val 1773"/>
              <a:gd name="adj2" fmla="val -79337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GF(p)</a:t>
            </a:r>
            <a:r>
              <a:rPr lang="ja-JP" alt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上の多項式！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00298" y="2643182"/>
            <a:ext cx="1285884" cy="6429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00232" y="3286125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さっき求めた</a:t>
            </a:r>
            <a:endParaRPr lang="ja-JP" alt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2120" y="1214422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今日の範囲</a:t>
            </a:r>
            <a:endParaRPr kumimoji="1" lang="ja-JP" altLang="en-US" sz="6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3872" y="2500306"/>
            <a:ext cx="777721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たたみ込み符号</a:t>
            </a:r>
            <a:endParaRPr kumimoji="1" lang="en-US" altLang="ja-JP" sz="88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en-US" altLang="ja-JP" sz="6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kumimoji="1" lang="en-US" altLang="ja-JP" sz="6000" dirty="0" err="1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convolutional</a:t>
            </a:r>
            <a:r>
              <a:rPr kumimoji="1" lang="en-US" altLang="ja-JP" sz="6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 code)</a:t>
            </a:r>
            <a:endParaRPr kumimoji="1" lang="ja-JP" altLang="en-US" sz="6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14282" y="285728"/>
            <a:ext cx="5286412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688" y="285728"/>
            <a:ext cx="55007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RS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符号はスゴイ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14348" y="2214554"/>
            <a:ext cx="7715304" cy="30718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 smtClean="0">
                <a:latin typeface="HGP創英角ｺﾞｼｯｸUB" pitchFamily="50" charset="-128"/>
                <a:ea typeface="HGP創英角ｺﾞｼｯｸUB" pitchFamily="50" charset="-128"/>
              </a:rPr>
              <a:t>RS</a:t>
            </a:r>
            <a:r>
              <a:rPr kumimoji="1" lang="ja-JP" altLang="en-US" sz="8000" dirty="0" smtClean="0">
                <a:latin typeface="HGP創英角ｺﾞｼｯｸUB" pitchFamily="50" charset="-128"/>
                <a:ea typeface="HGP創英角ｺﾞｼｯｸUB" pitchFamily="50" charset="-128"/>
              </a:rPr>
              <a:t>符号の性能は</a:t>
            </a:r>
            <a:endParaRPr kumimoji="1" lang="en-US" altLang="ja-JP" sz="80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ja-JP" altLang="en-US" sz="8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もの凄く良い</a:t>
            </a:r>
            <a:endParaRPr kumimoji="1" lang="ja-JP" altLang="en-US" sz="8000" dirty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302</Words>
  <Application>Microsoft Office PowerPoint</Application>
  <PresentationFormat>画面に合わせる (4:3)</PresentationFormat>
  <Paragraphs>177</Paragraphs>
  <Slides>22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Minami</dc:creator>
  <cp:lastModifiedBy>Shinji Akematsu</cp:lastModifiedBy>
  <cp:revision>49</cp:revision>
  <dcterms:created xsi:type="dcterms:W3CDTF">2010-02-17T08:32:29Z</dcterms:created>
  <dcterms:modified xsi:type="dcterms:W3CDTF">2011-07-06T03:25:32Z</dcterms:modified>
</cp:coreProperties>
</file>